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6"/>
  </p:notesMasterIdLst>
  <p:handoutMasterIdLst>
    <p:handoutMasterId r:id="rId27"/>
  </p:handoutMasterIdLst>
  <p:sldIdLst>
    <p:sldId id="264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7" r:id="rId13"/>
    <p:sldId id="333" r:id="rId14"/>
    <p:sldId id="334" r:id="rId15"/>
    <p:sldId id="335" r:id="rId16"/>
    <p:sldId id="339" r:id="rId17"/>
    <p:sldId id="340" r:id="rId18"/>
    <p:sldId id="347" r:id="rId19"/>
    <p:sldId id="341" r:id="rId20"/>
    <p:sldId id="342" r:id="rId21"/>
    <p:sldId id="345" r:id="rId22"/>
    <p:sldId id="343" r:id="rId23"/>
    <p:sldId id="346" r:id="rId24"/>
    <p:sldId id="348" r:id="rId25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83" d="100"/>
          <a:sy n="83" d="100"/>
        </p:scale>
        <p:origin x="14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 smtClean="0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 smtClean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 smtClean="0"/>
              <a:t>Python</a:t>
            </a:r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smtClean="0"/>
              <a:t>© Cyril Vincent Conseil</a:t>
            </a:r>
            <a:endParaRPr lang="fr-FR" smtClean="0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 smtClean="0"/>
              <a:t>Chapitre 10</a:t>
            </a:r>
          </a:p>
          <a:p>
            <a:pPr eaLnBrk="1" hangingPunct="1"/>
            <a:r>
              <a:rPr lang="fr-FR" altLang="fr-FR" dirty="0" smtClean="0"/>
              <a:t>CNN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Data Science</a:t>
            </a:r>
            <a:endParaRPr lang="fr-FR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2d et </a:t>
            </a:r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défini la taille de la fenêtre et le pas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r>
              <a:rPr lang="fr-FR" dirty="0" smtClean="0"/>
              <a:t>La taille de la fenêtre, généralement 2x2</a:t>
            </a:r>
          </a:p>
          <a:p>
            <a:pPr lvl="1"/>
            <a:r>
              <a:rPr lang="fr-FR" dirty="0" smtClean="0"/>
              <a:t>Puis son pas (</a:t>
            </a:r>
            <a:r>
              <a:rPr lang="fr-FR" dirty="0" err="1" smtClean="0"/>
              <a:t>stride</a:t>
            </a:r>
            <a:r>
              <a:rPr lang="fr-FR" dirty="0" smtClean="0"/>
              <a:t>) généralement 1</a:t>
            </a:r>
            <a:endParaRPr lang="fr-FR" dirty="0"/>
          </a:p>
          <a:p>
            <a:r>
              <a:rPr lang="fr-FR" dirty="0" smtClean="0"/>
              <a:t>Dans cet exemple</a:t>
            </a:r>
          </a:p>
          <a:p>
            <a:pPr lvl="1"/>
            <a:r>
              <a:rPr lang="fr-FR" dirty="0" smtClean="0"/>
              <a:t>Matrice input 7x7</a:t>
            </a:r>
          </a:p>
          <a:p>
            <a:pPr lvl="1"/>
            <a:r>
              <a:rPr lang="fr-FR" dirty="0" smtClean="0"/>
              <a:t>Fenêtre 3x3</a:t>
            </a:r>
          </a:p>
          <a:p>
            <a:pPr lvl="1"/>
            <a:r>
              <a:rPr lang="fr-FR" dirty="0" err="1" smtClean="0"/>
              <a:t>Stride</a:t>
            </a:r>
            <a:r>
              <a:rPr lang="fr-FR" dirty="0" smtClean="0"/>
              <a:t> 1</a:t>
            </a:r>
          </a:p>
          <a:p>
            <a:pPr lvl="1"/>
            <a:r>
              <a:rPr lang="fr-FR" dirty="0" smtClean="0"/>
              <a:t>Donne output 5x5</a:t>
            </a:r>
          </a:p>
          <a:p>
            <a:r>
              <a:rPr lang="fr-FR" dirty="0" smtClean="0"/>
              <a:t>Exemple avec une fenêtre 3x3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</a:t>
            </a:r>
            <a:r>
              <a:rPr lang="fr-FR" dirty="0" err="1" smtClean="0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model.add</a:t>
            </a:r>
            <a:r>
              <a:rPr lang="fr-FR" dirty="0" smtClean="0"/>
              <a:t>(keras.layers.Conv2D(64</a:t>
            </a:r>
            <a:r>
              <a:rPr lang="fr-FR" dirty="0"/>
              <a:t>, (3, 3</a:t>
            </a:r>
            <a:r>
              <a:rPr lang="fr-FR" dirty="0" smtClean="0"/>
              <a:t>)))</a:t>
            </a:r>
          </a:p>
          <a:p>
            <a:pPr lvl="1"/>
            <a:r>
              <a:rPr lang="fr-FR" dirty="0" smtClean="0"/>
              <a:t>Génère 64 fenêtres 3x3</a:t>
            </a:r>
            <a:endParaRPr lang="fr-FR" dirty="0"/>
          </a:p>
          <a:p>
            <a:r>
              <a:rPr lang="fr-FR" dirty="0" err="1" smtClean="0"/>
              <a:t>Padding</a:t>
            </a:r>
            <a:r>
              <a:rPr lang="fr-FR" dirty="0" smtClean="0"/>
              <a:t> = ‘</a:t>
            </a:r>
            <a:r>
              <a:rPr lang="fr-FR" dirty="0" err="1" smtClean="0"/>
              <a:t>same</a:t>
            </a:r>
            <a:r>
              <a:rPr lang="fr-FR" dirty="0" smtClean="0"/>
              <a:t>’</a:t>
            </a:r>
          </a:p>
          <a:p>
            <a:pPr lvl="1"/>
            <a:r>
              <a:rPr lang="fr-FR" dirty="0" smtClean="0"/>
              <a:t>Permet de ne pas réduire la taille de la matrice résultat</a:t>
            </a:r>
          </a:p>
          <a:p>
            <a:pPr lvl="1"/>
            <a:r>
              <a:rPr lang="fr-FR" dirty="0" smtClean="0"/>
              <a:t>Identique au layer </a:t>
            </a:r>
            <a:r>
              <a:rPr lang="fr-FR" dirty="0" err="1" smtClean="0"/>
              <a:t>ZeroPadding</a:t>
            </a:r>
            <a:endParaRPr lang="fr-FR" dirty="0" smtClean="0"/>
          </a:p>
          <a:p>
            <a:r>
              <a:rPr lang="fr-FR" dirty="0"/>
              <a:t>ZeroPadding2d permet d'effectuer une convolution sans abaisser la taille de la matrice</a:t>
            </a:r>
          </a:p>
          <a:p>
            <a:pPr lvl="1"/>
            <a:r>
              <a:rPr lang="fr-FR" dirty="0"/>
              <a:t>Ajouter des zéros autour de la matrice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50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Conv1d, Conv2d, Conv3d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possède plusieurs implémentations de </a:t>
            </a:r>
            <a:r>
              <a:rPr lang="fr-FR" dirty="0" err="1" smtClean="0"/>
              <a:t>Layers</a:t>
            </a:r>
            <a:r>
              <a:rPr lang="fr-FR" dirty="0" smtClean="0"/>
              <a:t> </a:t>
            </a:r>
            <a:r>
              <a:rPr lang="fr-FR" dirty="0" err="1" smtClean="0"/>
              <a:t>convolutifs</a:t>
            </a:r>
            <a:endParaRPr lang="fr-FR" dirty="0" smtClean="0"/>
          </a:p>
          <a:p>
            <a:r>
              <a:rPr lang="fr-FR" dirty="0" smtClean="0"/>
              <a:t>Par exemple Conv2d applique une convolution sur une matrice</a:t>
            </a:r>
          </a:p>
          <a:p>
            <a:pPr lvl="1"/>
            <a:r>
              <a:rPr lang="fr-FR" dirty="0" smtClean="0"/>
              <a:t>Conv2D(32</a:t>
            </a:r>
            <a:r>
              <a:rPr lang="fr-FR" dirty="0"/>
              <a:t>, (3, </a:t>
            </a:r>
            <a:r>
              <a:rPr lang="fr-FR" dirty="0" smtClean="0"/>
              <a:t>3), (1,1))</a:t>
            </a:r>
          </a:p>
          <a:p>
            <a:pPr lvl="1"/>
            <a:r>
              <a:rPr lang="fr-FR" dirty="0" smtClean="0"/>
              <a:t>Applique 32 filtres</a:t>
            </a:r>
          </a:p>
          <a:p>
            <a:pPr lvl="1"/>
            <a:r>
              <a:rPr lang="fr-FR" dirty="0" smtClean="0"/>
              <a:t>Avec une fenêtre de taille 3x3</a:t>
            </a:r>
          </a:p>
          <a:p>
            <a:pPr lvl="1"/>
            <a:r>
              <a:rPr lang="fr-FR" dirty="0" smtClean="0"/>
              <a:t>Et un </a:t>
            </a:r>
            <a:r>
              <a:rPr lang="fr-FR" dirty="0" err="1" smtClean="0"/>
              <a:t>stride</a:t>
            </a:r>
            <a:r>
              <a:rPr lang="fr-FR" dirty="0" smtClean="0"/>
              <a:t> 1x1</a:t>
            </a:r>
          </a:p>
          <a:p>
            <a:pPr lvl="1"/>
            <a:r>
              <a:rPr lang="fr-FR" dirty="0" smtClean="0"/>
              <a:t>Nécessite un </a:t>
            </a:r>
            <a:r>
              <a:rPr lang="fr-FR" dirty="0" err="1" smtClean="0"/>
              <a:t>shape</a:t>
            </a:r>
            <a:r>
              <a:rPr lang="fr-FR" dirty="0" smtClean="0"/>
              <a:t>(</a:t>
            </a:r>
            <a:r>
              <a:rPr lang="fr-FR" dirty="0" err="1" smtClean="0"/>
              <a:t>nbsample,width,length,colordepth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kernel</a:t>
            </a:r>
            <a:r>
              <a:rPr lang="fr-FR" dirty="0" smtClean="0"/>
              <a:t> est la fenêtre de convolution</a:t>
            </a:r>
          </a:p>
          <a:p>
            <a:r>
              <a:rPr lang="fr-FR" dirty="0" smtClean="0"/>
              <a:t>Les éléments du </a:t>
            </a:r>
            <a:r>
              <a:rPr lang="fr-FR" dirty="0" err="1" smtClean="0"/>
              <a:t>kernel</a:t>
            </a:r>
            <a:r>
              <a:rPr lang="fr-FR" dirty="0" smtClean="0"/>
              <a:t> sont les poids du layer</a:t>
            </a:r>
          </a:p>
          <a:p>
            <a:r>
              <a:rPr lang="fr-FR" dirty="0" smtClean="0"/>
              <a:t>Par exemple un </a:t>
            </a:r>
            <a:r>
              <a:rPr lang="fr-FR" dirty="0" err="1" smtClean="0"/>
              <a:t>kernel</a:t>
            </a:r>
            <a:r>
              <a:rPr lang="fr-FR" dirty="0" smtClean="0"/>
              <a:t> 3x3 possède 9 poids</a:t>
            </a:r>
            <a:endParaRPr lang="fr-FR" dirty="0"/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06219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</a:t>
            </a:r>
            <a:r>
              <a:rPr lang="fr-FR" dirty="0" smtClean="0"/>
              <a:t>elu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</a:t>
            </a:r>
            <a:r>
              <a:rPr lang="fr-FR" dirty="0" smtClean="0"/>
              <a:t>'))</a:t>
            </a:r>
          </a:p>
          <a:p>
            <a:r>
              <a:rPr lang="fr-FR" dirty="0" smtClean="0"/>
              <a:t>L’activation relu sur une matrice fonctionne comme pour un layer normal</a:t>
            </a:r>
          </a:p>
          <a:p>
            <a:pPr lvl="1"/>
            <a:r>
              <a:rPr lang="fr-FR" dirty="0" smtClean="0"/>
              <a:t>C’est un filtre passe haut</a:t>
            </a:r>
            <a:endParaRPr lang="fr-FR" dirty="0"/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34290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concept </a:t>
            </a:r>
            <a:r>
              <a:rPr lang="fr-FR" dirty="0"/>
              <a:t>important </a:t>
            </a:r>
            <a:r>
              <a:rPr lang="fr-FR" dirty="0" smtClean="0"/>
              <a:t>du traitement d'image ou de signal est le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Le signal </a:t>
            </a:r>
            <a:r>
              <a:rPr lang="fr-FR" dirty="0"/>
              <a:t>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Chaque </a:t>
            </a:r>
            <a:r>
              <a:rPr lang="fr-FR" dirty="0"/>
              <a:t>rectangle peut être vu comme une </a:t>
            </a:r>
            <a:r>
              <a:rPr lang="fr-FR" dirty="0" smtClean="0"/>
              <a:t>tuile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signal en sortie de tuile est défini en fonction des valeurs prises par les différents pixels de la tuile.</a:t>
            </a:r>
          </a:p>
          <a:p>
            <a:pPr lvl="1"/>
            <a:r>
              <a:rPr lang="fr-FR" dirty="0" smtClean="0"/>
              <a:t>Le </a:t>
            </a:r>
            <a:r>
              <a:rPr lang="fr-FR" dirty="0" err="1" smtClean="0"/>
              <a:t>Pooling</a:t>
            </a:r>
            <a:r>
              <a:rPr lang="fr-FR" dirty="0" smtClean="0"/>
              <a:t> est la méthode utilisée pour la compression des images</a:t>
            </a:r>
          </a:p>
          <a:p>
            <a:pPr lvl="2"/>
            <a:r>
              <a:rPr lang="fr-FR" dirty="0" smtClean="0"/>
              <a:t>JPEG</a:t>
            </a:r>
          </a:p>
          <a:p>
            <a:pPr lvl="2"/>
            <a:r>
              <a:rPr lang="fr-FR" dirty="0" smtClean="0"/>
              <a:t>Exemple </a:t>
            </a:r>
            <a:r>
              <a:rPr lang="fr-FR" dirty="0" err="1" smtClean="0"/>
              <a:t>Pooling</a:t>
            </a:r>
            <a:r>
              <a:rPr lang="fr-FR" dirty="0" smtClean="0"/>
              <a:t> Max 2x2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et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 pas confondre Convolution et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La fenêtre de convolution glisse avec chevauchement</a:t>
            </a:r>
          </a:p>
          <a:p>
            <a:pPr lvl="1"/>
            <a:r>
              <a:rPr lang="fr-FR" dirty="0" smtClean="0"/>
              <a:t>La fenêtre de </a:t>
            </a:r>
            <a:r>
              <a:rPr lang="fr-FR" dirty="0" err="1" smtClean="0"/>
              <a:t>pooling</a:t>
            </a:r>
            <a:r>
              <a:rPr lang="fr-FR" dirty="0" smtClean="0"/>
              <a:t> glisse sans chevauchement</a:t>
            </a:r>
          </a:p>
          <a:p>
            <a:pPr lvl="1"/>
            <a:r>
              <a:rPr lang="fr-FR" dirty="0" smtClean="0"/>
              <a:t>Un </a:t>
            </a:r>
            <a:r>
              <a:rPr lang="fr-FR" dirty="0" err="1" smtClean="0"/>
              <a:t>pooling</a:t>
            </a:r>
            <a:r>
              <a:rPr lang="fr-FR" dirty="0" smtClean="0"/>
              <a:t> est une convolution où </a:t>
            </a:r>
          </a:p>
          <a:p>
            <a:pPr lvl="2"/>
            <a:r>
              <a:rPr lang="fr-FR" dirty="0" err="1" smtClean="0"/>
              <a:t>stride</a:t>
            </a:r>
            <a:r>
              <a:rPr lang="fr-FR" dirty="0" smtClean="0"/>
              <a:t> = taille fenêtre</a:t>
            </a:r>
          </a:p>
          <a:p>
            <a:pPr lvl="2"/>
            <a:r>
              <a:rPr lang="fr-FR" dirty="0" smtClean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51312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CNN + Relu +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L'enchainement des 3 </a:t>
            </a:r>
            <a:r>
              <a:rPr lang="fr-FR" dirty="0" err="1" smtClean="0"/>
              <a:t>layers</a:t>
            </a:r>
            <a:r>
              <a:rPr lang="fr-FR" dirty="0" smtClean="0"/>
              <a:t> donnent des bons résultats</a:t>
            </a:r>
            <a:endParaRPr lang="fr-FR" dirty="0"/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Réseaux </a:t>
            </a:r>
            <a:r>
              <a:rPr lang="fr-FR" dirty="0" err="1" smtClean="0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</a:t>
            </a:r>
            <a:r>
              <a:rPr lang="fr-FR" dirty="0"/>
              <a:t>de neurones </a:t>
            </a:r>
            <a:r>
              <a:rPr lang="fr-FR" dirty="0" err="1"/>
              <a:t>convolutifs</a:t>
            </a:r>
            <a:r>
              <a:rPr lang="fr-FR" dirty="0"/>
              <a:t> </a:t>
            </a:r>
            <a:r>
              <a:rPr lang="fr-FR" dirty="0" smtClean="0"/>
              <a:t>(CNN) </a:t>
            </a:r>
            <a:r>
              <a:rPr lang="fr-FR" dirty="0"/>
              <a:t>est un type de réseau de neurones artificiels </a:t>
            </a:r>
            <a:r>
              <a:rPr lang="fr-FR" dirty="0" smtClean="0"/>
              <a:t>acycliques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motif de connexion entre les neurones est inspiré par le cortex visuel des </a:t>
            </a:r>
            <a:r>
              <a:rPr lang="fr-FR" dirty="0" smtClean="0"/>
              <a:t>animaux</a:t>
            </a:r>
          </a:p>
          <a:p>
            <a:pPr lvl="1"/>
            <a:r>
              <a:rPr lang="fr-FR" dirty="0" smtClean="0"/>
              <a:t>Les </a:t>
            </a:r>
            <a:r>
              <a:rPr lang="fr-FR" dirty="0"/>
              <a:t>neurones de cette région du cerveau sont arrangés de sorte qu'ils correspondent à des régions qui se chevauchent lors du pavage du champ </a:t>
            </a:r>
            <a:r>
              <a:rPr lang="fr-FR" dirty="0" smtClean="0"/>
              <a:t>visuel</a:t>
            </a:r>
          </a:p>
          <a:p>
            <a:pPr lvl="1"/>
            <a:r>
              <a:rPr lang="fr-FR" dirty="0" smtClean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Yann Le </a:t>
            </a:r>
            <a:r>
              <a:rPr lang="fr-FR" dirty="0" err="1" smtClean="0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Co-inventeur de l’apprentissage profond</a:t>
            </a:r>
          </a:p>
          <a:p>
            <a:pPr lvl="1"/>
            <a:r>
              <a:rPr lang="fr-FR" dirty="0" smtClean="0"/>
              <a:t>Prix Turing</a:t>
            </a:r>
          </a:p>
          <a:p>
            <a:r>
              <a:rPr lang="fr-FR" dirty="0" smtClean="0"/>
              <a:t>Inventeur des CNN</a:t>
            </a:r>
          </a:p>
          <a:p>
            <a:r>
              <a:rPr lang="fr-FR" dirty="0" smtClean="0"/>
              <a:t>Facebook</a:t>
            </a:r>
            <a:endParaRPr lang="fr-FR" dirty="0"/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Neural Network</a:t>
            </a:r>
          </a:p>
          <a:p>
            <a:r>
              <a:rPr lang="fr-FR" dirty="0" smtClean="0"/>
              <a:t>La </a:t>
            </a:r>
            <a:r>
              <a:rPr lang="fr-FR" dirty="0"/>
              <a:t>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Network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enchaine les </a:t>
            </a:r>
            <a:r>
              <a:rPr lang="fr-FR" dirty="0" err="1" smtClean="0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MNIST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Voici un exemple après une convolution 32, un e normalisation et un relu</a:t>
            </a:r>
            <a:endParaRPr lang="fr-FR" dirty="0"/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42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CNN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Cropping2d permet de </a:t>
            </a:r>
            <a:r>
              <a:rPr lang="fr-FR" dirty="0" err="1" smtClean="0"/>
              <a:t>cropper</a:t>
            </a:r>
            <a:r>
              <a:rPr lang="fr-FR" dirty="0" smtClean="0"/>
              <a:t> (recadrer une matrice)</a:t>
            </a:r>
          </a:p>
          <a:p>
            <a:pPr lvl="1"/>
            <a:r>
              <a:rPr lang="fr-FR" dirty="0" smtClean="0"/>
              <a:t>Diminue la taille de la matrice</a:t>
            </a:r>
          </a:p>
          <a:p>
            <a:pPr lvl="1"/>
            <a:r>
              <a:rPr lang="fr-FR" dirty="0" smtClean="0"/>
              <a:t>Inverse de </a:t>
            </a:r>
            <a:r>
              <a:rPr lang="fr-FR" dirty="0" err="1" smtClean="0"/>
              <a:t>ZeroPadding</a:t>
            </a:r>
            <a:endParaRPr lang="fr-FR" dirty="0" smtClean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Les 2 </a:t>
            </a:r>
            <a:r>
              <a:rPr lang="fr-FR" dirty="0" err="1" smtClean="0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 smtClean="0"/>
              <a:t>))</a:t>
            </a:r>
          </a:p>
          <a:p>
            <a:r>
              <a:rPr lang="fr-FR" dirty="0" smtClean="0"/>
              <a:t>Un </a:t>
            </a:r>
            <a:r>
              <a:rPr lang="fr-FR" dirty="0" err="1" smtClean="0"/>
              <a:t>cropping</a:t>
            </a:r>
            <a:r>
              <a:rPr lang="fr-FR" dirty="0" smtClean="0"/>
              <a:t> automatique nécessite un réseau neuronal à part entière</a:t>
            </a:r>
          </a:p>
          <a:p>
            <a:pPr lvl="1"/>
            <a:r>
              <a:rPr lang="fr-FR" dirty="0" smtClean="0"/>
              <a:t>Voir SVHN </a:t>
            </a:r>
            <a:r>
              <a:rPr lang="fr-FR" dirty="0" err="1" smtClean="0"/>
              <a:t>autocrop</a:t>
            </a:r>
            <a:r>
              <a:rPr lang="fr-FR" dirty="0" smtClean="0"/>
              <a:t>                             =&gt;</a:t>
            </a:r>
            <a:endParaRPr lang="fr-FR" dirty="0"/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8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Convulational</a:t>
            </a:r>
            <a:r>
              <a:rPr lang="fr-FR" dirty="0" smtClean="0"/>
              <a:t> Neural Network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réseaux neuronaux par convolution sont des MLP avec de filtres </a:t>
            </a:r>
            <a:r>
              <a:rPr lang="fr-FR" dirty="0" err="1" smtClean="0"/>
              <a:t>convolutifs</a:t>
            </a:r>
            <a:endParaRPr lang="fr-FR" dirty="0" smtClean="0"/>
          </a:p>
          <a:p>
            <a:pPr lvl="1"/>
            <a:r>
              <a:rPr lang="fr-FR" dirty="0" err="1" smtClean="0"/>
              <a:t>Convulational</a:t>
            </a:r>
            <a:r>
              <a:rPr lang="fr-FR" dirty="0" smtClean="0"/>
              <a:t> Neural Network – CNN</a:t>
            </a:r>
          </a:p>
          <a:p>
            <a:r>
              <a:rPr lang="fr-FR" dirty="0" smtClean="0"/>
              <a:t>S’ajoute par-dessus un MLP</a:t>
            </a:r>
            <a:endParaRPr lang="fr-FR" dirty="0"/>
          </a:p>
          <a:p>
            <a:r>
              <a:rPr lang="fr-FR" dirty="0" smtClean="0"/>
              <a:t>Remplace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00" y="3308289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4802606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 vs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Réseau profond</a:t>
            </a:r>
          </a:p>
          <a:p>
            <a:pPr lvl="1"/>
            <a:r>
              <a:rPr lang="fr-FR" dirty="0" smtClean="0"/>
              <a:t>De nombreuses couches</a:t>
            </a:r>
          </a:p>
          <a:p>
            <a:r>
              <a:rPr lang="fr-FR" dirty="0" smtClean="0"/>
              <a:t>En </a:t>
            </a:r>
            <a:r>
              <a:rPr lang="fr-FR" dirty="0" err="1" smtClean="0"/>
              <a:t>Deep</a:t>
            </a:r>
            <a:r>
              <a:rPr lang="fr-FR" dirty="0" smtClean="0"/>
              <a:t> Learning il existe des techniques avancées</a:t>
            </a:r>
          </a:p>
          <a:p>
            <a:pPr lvl="1"/>
            <a:r>
              <a:rPr lang="fr-FR" dirty="0" smtClean="0"/>
              <a:t>Permettent de réduire les inputs</a:t>
            </a:r>
          </a:p>
          <a:p>
            <a:pPr lvl="1"/>
            <a:r>
              <a:rPr lang="fr-FR" dirty="0" smtClean="0"/>
              <a:t>Permettent d'avoir un réseau très profond</a:t>
            </a:r>
          </a:p>
          <a:p>
            <a:pPr lvl="1"/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Convolutions</a:t>
            </a:r>
          </a:p>
          <a:p>
            <a:pPr lvl="1"/>
            <a:r>
              <a:rPr lang="fr-FR" dirty="0" smtClean="0"/>
              <a:t>Régularisations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but d’un réseau profond CNN est d’extraire automatiquement les </a:t>
            </a:r>
            <a:r>
              <a:rPr lang="fr-FR" dirty="0" err="1" smtClean="0"/>
              <a:t>features</a:t>
            </a:r>
            <a:r>
              <a:rPr lang="fr-FR" dirty="0" smtClean="0"/>
              <a:t> d’un jeux de données complexe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7824" y="2700048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produit de convolution est un opérateur bilinéaire et un produit commutatif, généralement </a:t>
            </a:r>
            <a:r>
              <a:rPr lang="fr-FR" dirty="0" smtClean="0"/>
              <a:t>noté *, </a:t>
            </a:r>
            <a:r>
              <a:rPr lang="fr-FR" dirty="0"/>
              <a:t>qui, à deux fonctions f et g sur un même domaine infini, fait correspondre une autre fonction « f ∗ g » sur ce domaine, qui en tout point de celui-ci est égale à l'intégrale sur l'entièreté du domaine </a:t>
            </a:r>
            <a:r>
              <a:rPr lang="fr-FR" dirty="0" smtClean="0"/>
              <a:t>d'une </a:t>
            </a:r>
            <a:r>
              <a:rPr lang="fr-FR" dirty="0"/>
              <a:t>des deux fonctions autour de ce point, pondérée par l'autre fonction autour de </a:t>
            </a:r>
            <a:r>
              <a:rPr lang="fr-FR" dirty="0" smtClean="0"/>
              <a:t>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Convolution </a:t>
            </a:r>
            <a:r>
              <a:rPr lang="fr-FR" sz="1800" dirty="0"/>
              <a:t>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/>
              <a:t>produit de convolution généralise l'idée de moyenne glissante et est la représentation mathématique de la notion de filtre </a:t>
            </a:r>
            <a:r>
              <a:rPr lang="fr-FR" dirty="0" smtClean="0"/>
              <a:t>linéaire</a:t>
            </a:r>
          </a:p>
          <a:p>
            <a:pPr lvl="1"/>
            <a:r>
              <a:rPr lang="fr-FR" dirty="0" smtClean="0"/>
              <a:t>Il </a:t>
            </a:r>
            <a:r>
              <a:rPr lang="fr-FR" dirty="0"/>
              <a:t>s'applique aussi bien à des données temporelles (en traitement du signal par exemple) qu'à des données spatiales (en traitement d'image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Soit la matrice</a:t>
            </a:r>
          </a:p>
          <a:p>
            <a:r>
              <a:rPr lang="fr-FR" dirty="0" smtClean="0"/>
              <a:t>Soit la fenêtre</a:t>
            </a:r>
          </a:p>
          <a:p>
            <a:endParaRPr lang="fr-FR" dirty="0"/>
          </a:p>
          <a:p>
            <a:r>
              <a:rPr lang="fr-FR" dirty="0" smtClean="0"/>
              <a:t>La convolution donne </a:t>
            </a:r>
            <a:endParaRPr lang="fr-FR" dirty="0"/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17404</TotalTime>
  <Words>767</Words>
  <Application>Microsoft Office PowerPoint</Application>
  <PresentationFormat>Affichage à l'écran (4:3)</PresentationFormat>
  <Paragraphs>120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Monotype Sorts</vt:lpstr>
      <vt:lpstr>Times New Roman</vt:lpstr>
      <vt:lpstr>cvc</vt:lpstr>
      <vt:lpstr>Présentation PowerPoint</vt:lpstr>
      <vt:lpstr>Yann Le Cun</vt:lpstr>
      <vt:lpstr>Convulational Neural Network</vt:lpstr>
      <vt:lpstr>ML vs DL</vt:lpstr>
      <vt:lpstr>Deep Learning</vt:lpstr>
      <vt:lpstr>But</vt:lpstr>
      <vt:lpstr>Convolution</vt:lpstr>
      <vt:lpstr>Convolution</vt:lpstr>
      <vt:lpstr>Exemple de convolution</vt:lpstr>
      <vt:lpstr>Convolution 2d et Hyperparamètres</vt:lpstr>
      <vt:lpstr>Convolution Keras</vt:lpstr>
      <vt:lpstr>Conv1d, Conv2d, Conv3d</vt:lpstr>
      <vt:lpstr>Exemple</vt:lpstr>
      <vt:lpstr>Le kernel</vt:lpstr>
      <vt:lpstr>Relu</vt:lpstr>
      <vt:lpstr>Pooling</vt:lpstr>
      <vt:lpstr>Convolution et Pooling</vt:lpstr>
      <vt:lpstr>CNN + Relu + Pooling</vt:lpstr>
      <vt:lpstr>Réseaux convolutifs</vt:lpstr>
      <vt:lpstr>CNN</vt:lpstr>
      <vt:lpstr>Deep Network</vt:lpstr>
      <vt:lpstr>MNIST</vt:lpstr>
      <vt:lpstr>Exemple CNN</vt:lpstr>
      <vt:lpstr>Cropping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538</cp:revision>
  <dcterms:created xsi:type="dcterms:W3CDTF">2000-04-10T19:33:12Z</dcterms:created>
  <dcterms:modified xsi:type="dcterms:W3CDTF">2020-01-15T16:43:16Z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